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66" r:id="rId5"/>
    <p:sldId id="267" r:id="rId6"/>
    <p:sldId id="258" r:id="rId7"/>
    <p:sldId id="259" r:id="rId8"/>
    <p:sldId id="260" r:id="rId9"/>
    <p:sldId id="261" r:id="rId10"/>
    <p:sldId id="263" r:id="rId11"/>
    <p:sldId id="264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80" r:id="rId23"/>
    <p:sldId id="277" r:id="rId24"/>
    <p:sldId id="279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434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28.01.2014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548680"/>
            <a:ext cx="7851648" cy="26517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Школьный краеведческий музей</a:t>
            </a:r>
            <a: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429000"/>
            <a:ext cx="7854696" cy="1552136"/>
          </a:xfrm>
        </p:spPr>
        <p:txBody>
          <a:bodyPr/>
          <a:lstStyle/>
          <a:p>
            <a:r>
              <a:rPr lang="ru-RU" dirty="0" smtClean="0"/>
              <a:t>МБОУ </a:t>
            </a:r>
            <a:r>
              <a:rPr lang="ru-RU" dirty="0" err="1" smtClean="0"/>
              <a:t>Терсинская</a:t>
            </a:r>
            <a:r>
              <a:rPr lang="ru-RU" dirty="0" smtClean="0"/>
              <a:t> средняя</a:t>
            </a:r>
          </a:p>
          <a:p>
            <a:r>
              <a:rPr lang="ru-RU" dirty="0" smtClean="0"/>
              <a:t>Общеобразовательная школа</a:t>
            </a:r>
          </a:p>
          <a:p>
            <a:r>
              <a:rPr lang="ru-RU" dirty="0" err="1" smtClean="0"/>
              <a:t>Агрызского</a:t>
            </a:r>
            <a:r>
              <a:rPr lang="ru-RU" dirty="0" smtClean="0"/>
              <a:t> муниципального района РТ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Направления работы: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ru-RU" dirty="0" smtClean="0"/>
              <a:t>Работа музея ведется по следующим                 направлениям:</a:t>
            </a:r>
          </a:p>
          <a:p>
            <a:pPr marL="320040" indent="-320040" algn="just">
              <a:buFont typeface="Wingdings"/>
              <a:buChar char=""/>
              <a:defRPr/>
            </a:pPr>
            <a:r>
              <a:rPr lang="ru-RU" dirty="0" smtClean="0"/>
              <a:t>Экскурсионная работа,</a:t>
            </a:r>
          </a:p>
          <a:p>
            <a:pPr marL="320040" indent="-320040" algn="just">
              <a:buFont typeface="Wingdings"/>
              <a:buChar char=""/>
              <a:defRPr/>
            </a:pPr>
            <a:r>
              <a:rPr lang="ru-RU" dirty="0" smtClean="0"/>
              <a:t>Организационно-массовая работа,</a:t>
            </a:r>
          </a:p>
          <a:p>
            <a:pPr marL="320040" indent="-320040" algn="just">
              <a:buFont typeface="Wingdings"/>
              <a:buChar char=""/>
              <a:defRPr/>
            </a:pPr>
            <a:r>
              <a:rPr lang="ru-RU" dirty="0" smtClean="0"/>
              <a:t>Научно-исследовательская работа,</a:t>
            </a:r>
          </a:p>
          <a:p>
            <a:pPr marL="320040" indent="-320040" algn="just">
              <a:buFont typeface="Wingdings"/>
              <a:buChar char=""/>
              <a:defRPr/>
            </a:pPr>
            <a:r>
              <a:rPr lang="ru-RU" dirty="0" smtClean="0"/>
              <a:t>Методическая работа,</a:t>
            </a:r>
          </a:p>
          <a:p>
            <a:pPr marL="320040" indent="-320040" algn="just">
              <a:buFont typeface="Wingdings"/>
              <a:buChar char=""/>
              <a:defRPr/>
            </a:pPr>
            <a:r>
              <a:rPr lang="ru-RU" dirty="0" smtClean="0"/>
              <a:t>Работа с фондами музея.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Экскурсионная работа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Экскурсионная работа строится на основе фонда музея.</a:t>
            </a:r>
          </a:p>
          <a:p>
            <a:endParaRPr lang="ru-RU" dirty="0"/>
          </a:p>
        </p:txBody>
      </p:sp>
      <p:pic>
        <p:nvPicPr>
          <p:cNvPr id="4" name="Picture 3" descr="C:\Documents and Settings\Секретарь\Рабочий стол\DSCF29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3" y="2996952"/>
            <a:ext cx="3786214" cy="3627678"/>
          </a:xfrm>
          <a:prstGeom prst="rect">
            <a:avLst/>
          </a:prstGeom>
          <a:noFill/>
        </p:spPr>
      </p:pic>
      <p:pic>
        <p:nvPicPr>
          <p:cNvPr id="5" name="Picture 2" descr="C:\Documents and Settings\Секретарь\Рабочий стол\DSCF29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2420888"/>
            <a:ext cx="4500594" cy="41764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Организационно – массовая работа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rmAutofit fontScale="77500" lnSpcReduction="20000"/>
          </a:bodyPr>
          <a:lstStyle/>
          <a:p>
            <a:pPr marL="320040" indent="-320040">
              <a:buNone/>
              <a:defRPr/>
            </a:pPr>
            <a:r>
              <a:rPr lang="ru-RU" dirty="0" smtClean="0"/>
              <a:t>В музее предусмотрен комплекс воспитательных мероприятий</a:t>
            </a:r>
          </a:p>
          <a:p>
            <a:pPr marL="320040" indent="-320040">
              <a:buNone/>
              <a:defRPr/>
            </a:pPr>
            <a:r>
              <a:rPr lang="ru-RU" dirty="0" smtClean="0"/>
              <a:t>Формы работы:</a:t>
            </a:r>
          </a:p>
          <a:p>
            <a:pPr marL="320040" indent="-320040">
              <a:buFont typeface="Wingdings"/>
              <a:buChar char=""/>
              <a:defRPr/>
            </a:pPr>
            <a:r>
              <a:rPr lang="ru-RU" dirty="0" smtClean="0"/>
              <a:t>Уроки мужества;</a:t>
            </a:r>
          </a:p>
          <a:p>
            <a:pPr marL="320040" indent="-320040">
              <a:buFont typeface="Wingdings"/>
              <a:buChar char=""/>
              <a:defRPr/>
            </a:pPr>
            <a:r>
              <a:rPr lang="ru-RU" dirty="0" smtClean="0"/>
              <a:t>Дни воинской славы;</a:t>
            </a:r>
          </a:p>
          <a:p>
            <a:pPr marL="320040" indent="-320040">
              <a:buFont typeface="Wingdings"/>
              <a:buChar char=""/>
              <a:defRPr/>
            </a:pPr>
            <a:r>
              <a:rPr lang="ru-RU" dirty="0" smtClean="0"/>
              <a:t>Тематические беседы и семинары;</a:t>
            </a:r>
          </a:p>
          <a:p>
            <a:pPr marL="320040" indent="-320040">
              <a:buFont typeface="Wingdings"/>
              <a:buChar char=""/>
              <a:defRPr/>
            </a:pPr>
            <a:r>
              <a:rPr lang="ru-RU" dirty="0" smtClean="0"/>
              <a:t>Классные часы;</a:t>
            </a:r>
          </a:p>
          <a:p>
            <a:pPr marL="320040" indent="-320040">
              <a:buFont typeface="Wingdings"/>
              <a:buChar char=""/>
              <a:defRPr/>
            </a:pPr>
            <a:r>
              <a:rPr lang="ru-RU" dirty="0" smtClean="0"/>
              <a:t>Дни открытых дверей музея;</a:t>
            </a:r>
          </a:p>
          <a:p>
            <a:pPr marL="320040" indent="-320040">
              <a:buFont typeface="Wingdings"/>
              <a:buChar char=""/>
              <a:defRPr/>
            </a:pPr>
            <a:r>
              <a:rPr lang="ru-RU" dirty="0" smtClean="0"/>
              <a:t>Конференции;</a:t>
            </a:r>
          </a:p>
          <a:p>
            <a:pPr marL="320040" indent="-320040">
              <a:buFont typeface="Wingdings"/>
              <a:buChar char=""/>
              <a:defRPr/>
            </a:pPr>
            <a:r>
              <a:rPr lang="ru-RU" dirty="0" smtClean="0"/>
              <a:t>Анкетирование допризывной молодежи;</a:t>
            </a:r>
          </a:p>
          <a:p>
            <a:pPr marL="320040" indent="-320040">
              <a:buFont typeface="Wingdings"/>
              <a:buChar char=""/>
              <a:defRPr/>
            </a:pPr>
            <a:r>
              <a:rPr lang="ru-RU" dirty="0" smtClean="0"/>
              <a:t>Встречи с ветеранами и участниками боевых действий;</a:t>
            </a:r>
          </a:p>
          <a:p>
            <a:pPr marL="320040" indent="-320040">
              <a:buFont typeface="Wingdings"/>
              <a:buChar char=""/>
              <a:defRPr/>
            </a:pPr>
            <a:r>
              <a:rPr lang="ru-RU" dirty="0" smtClean="0"/>
              <a:t>Торжественные линейки; </a:t>
            </a:r>
          </a:p>
          <a:p>
            <a:pPr marL="320040" indent="-320040">
              <a:buFont typeface="Wingdings"/>
              <a:buChar char=""/>
              <a:defRPr/>
            </a:pPr>
            <a:r>
              <a:rPr lang="ru-RU" dirty="0" smtClean="0"/>
              <a:t>Образовательные уроки</a:t>
            </a:r>
            <a:r>
              <a:rPr lang="ru-RU" dirty="0" smtClean="0"/>
              <a:t>.</a:t>
            </a:r>
            <a:endParaRPr lang="ru-RU" dirty="0" smtClean="0"/>
          </a:p>
          <a:p>
            <a:pPr marL="320040" indent="-320040">
              <a:buFont typeface="Wingdings"/>
              <a:buChar char=""/>
              <a:defRPr/>
            </a:pPr>
            <a:r>
              <a:rPr lang="ru-RU" dirty="0" smtClean="0"/>
              <a:t>Участники: учащиеся, родители, педагоги, выпускники, гости, ветераны Великой Отечественной войны и локальных войн, ветераны педагогического труда, </a:t>
            </a:r>
            <a:r>
              <a:rPr lang="ru-RU" dirty="0" smtClean="0"/>
              <a:t>представители районной газеты, </a:t>
            </a:r>
            <a:r>
              <a:rPr lang="ru-RU" dirty="0" smtClean="0"/>
              <a:t>администрации города, Управления </a:t>
            </a:r>
            <a:r>
              <a:rPr lang="ru-RU" dirty="0" smtClean="0"/>
              <a:t>образования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Гулия\Desktop\музеколл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14400" y="-228600"/>
            <a:ext cx="10972800" cy="731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Школьные праздники</a:t>
            </a:r>
            <a:endParaRPr lang="ru-RU" dirty="0"/>
          </a:p>
        </p:txBody>
      </p:sp>
      <p:pic>
        <p:nvPicPr>
          <p:cNvPr id="2050" name="Picture 2" descr="C:\Users\Гулия\Desktop\нужные фото\IMG_219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44824"/>
            <a:ext cx="2664297" cy="2448272"/>
          </a:xfrm>
          <a:prstGeom prst="rect">
            <a:avLst/>
          </a:prstGeom>
          <a:noFill/>
        </p:spPr>
      </p:pic>
      <p:pic>
        <p:nvPicPr>
          <p:cNvPr id="2053" name="Picture 5" descr="C:\Users\Гулия\Desktop\нужные фото\IMG_14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1916832"/>
            <a:ext cx="5544616" cy="4680520"/>
          </a:xfrm>
          <a:prstGeom prst="rect">
            <a:avLst/>
          </a:prstGeom>
          <a:noFill/>
        </p:spPr>
      </p:pic>
      <p:pic>
        <p:nvPicPr>
          <p:cNvPr id="2054" name="Picture 6" descr="C:\Users\Гулия\Desktop\нужные фото\IMG_206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437112"/>
            <a:ext cx="2808312" cy="2088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Научно-исследовательская</a:t>
            </a:r>
            <a:r>
              <a:rPr lang="ru-RU" sz="4000" dirty="0" smtClean="0">
                <a:solidFill>
                  <a:srgbClr val="92D050"/>
                </a:solidFill>
              </a:rPr>
              <a:t>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работа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 fontScale="92500"/>
          </a:bodyPr>
          <a:lstStyle/>
          <a:p>
            <a:pPr marL="320040" indent="-320040">
              <a:buFont typeface="Wingdings"/>
              <a:buChar char=""/>
              <a:defRPr/>
            </a:pPr>
            <a:r>
              <a:rPr lang="ru-RU" sz="2800" dirty="0" smtClean="0"/>
              <a:t>Научно-исследовательская работа в музее строится на формирование навыков исследовательской деятельности учащихся. Творческие работы детей приобщают к исследовательской деятельности, развитию любознательности, творчеству.</a:t>
            </a:r>
          </a:p>
          <a:p>
            <a:pPr marL="320040" indent="-320040">
              <a:buFont typeface="Wingdings"/>
              <a:buChar char=""/>
              <a:defRPr/>
            </a:pPr>
            <a:r>
              <a:rPr lang="ru-RU" sz="2800" dirty="0" smtClean="0"/>
              <a:t>Разработано материалы </a:t>
            </a:r>
            <a:r>
              <a:rPr lang="ru-RU" sz="2800" dirty="0" smtClean="0"/>
              <a:t>по музейному комплексу (зал истории школы и комнаты боевой и трудовой славы)</a:t>
            </a:r>
          </a:p>
          <a:p>
            <a:pPr marL="320040" indent="-320040">
              <a:buFont typeface="Wingdings"/>
              <a:buChar char=""/>
              <a:defRPr/>
            </a:pPr>
            <a:r>
              <a:rPr lang="ru-RU" sz="2800" dirty="0" smtClean="0"/>
              <a:t>Подготовлены научно - исследовательские работы.</a:t>
            </a:r>
            <a:endParaRPr lang="ru-RU" sz="2800" dirty="0" smtClean="0"/>
          </a:p>
          <a:p>
            <a:pPr marL="320040" indent="-320040">
              <a:buFont typeface="Wingdings"/>
              <a:buChar char=""/>
              <a:defRPr/>
            </a:pPr>
            <a:r>
              <a:rPr lang="ru-RU" sz="2800" dirty="0" smtClean="0"/>
              <a:t>Активно продолжается вестись поисковая </a:t>
            </a:r>
            <a:r>
              <a:rPr lang="ru-RU" sz="2800" dirty="0" smtClean="0"/>
              <a:t>работа.</a:t>
            </a:r>
            <a:endParaRPr lang="ru-RU" sz="28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76996"/>
            <a:ext cx="2570928" cy="3836180"/>
          </a:xfrm>
        </p:spPr>
        <p:txBody>
          <a:bodyPr>
            <a:noAutofit/>
          </a:bodyPr>
          <a:lstStyle/>
          <a:p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Выступление  с </a:t>
            </a:r>
            <a:r>
              <a:rPr lang="ru-RU" sz="2400" dirty="0" smtClean="0"/>
              <a:t>докладами</a:t>
            </a:r>
            <a:endParaRPr lang="ru-RU" sz="2400" dirty="0"/>
          </a:p>
        </p:txBody>
      </p:sp>
      <p:sp>
        <p:nvSpPr>
          <p:cNvPr id="4" name="Рисунок 3"/>
          <p:cNvSpPr>
            <a:spLocks noGrp="1"/>
          </p:cNvSpPr>
          <p:nvPr>
            <p:ph type="pic" idx="1"/>
          </p:nvPr>
        </p:nvSpPr>
        <p:spPr/>
      </p:sp>
      <p:pic>
        <p:nvPicPr>
          <p:cNvPr id="3074" name="Picture 2" descr="C:\Users\Гулия\Desktop\нужные фото\IMG_10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1052736"/>
            <a:ext cx="5328592" cy="4824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Методическая работа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23792"/>
          </a:xfrm>
        </p:spPr>
        <p:txBody>
          <a:bodyPr>
            <a:normAutofit/>
          </a:bodyPr>
          <a:lstStyle/>
          <a:p>
            <a:r>
              <a:rPr lang="ru-RU" dirty="0" smtClean="0"/>
              <a:t>Методическая работа </a:t>
            </a:r>
            <a:r>
              <a:rPr lang="ru-RU" sz="2800" dirty="0" smtClean="0"/>
              <a:t>способствует совершенствованию организаций работы педагогического коллектива школы и включает</a:t>
            </a:r>
            <a:r>
              <a:rPr lang="ru-RU" sz="2800" dirty="0" smtClean="0"/>
              <a:t>:</a:t>
            </a:r>
            <a:endParaRPr lang="ru-RU" sz="2800" dirty="0" smtClean="0"/>
          </a:p>
          <a:p>
            <a:r>
              <a:rPr lang="ru-RU" sz="2800" dirty="0" smtClean="0"/>
              <a:t>1. </a:t>
            </a:r>
            <a:r>
              <a:rPr lang="ru-RU" sz="2800" dirty="0" smtClean="0"/>
              <a:t>Информационно–методическое обеспечение работы классных руководителей по воспитанию учащихся.</a:t>
            </a:r>
          </a:p>
          <a:p>
            <a:r>
              <a:rPr lang="ru-RU" sz="2800" dirty="0" smtClean="0"/>
              <a:t>2. </a:t>
            </a:r>
            <a:r>
              <a:rPr lang="ru-RU" sz="2800" dirty="0" smtClean="0"/>
              <a:t>Взаимодействие с педагогами-исследователями, педагогами дополнительного образования.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Методическая работа</a:t>
            </a:r>
            <a:endParaRPr lang="ru-RU" dirty="0"/>
          </a:p>
        </p:txBody>
      </p:sp>
      <p:pic>
        <p:nvPicPr>
          <p:cNvPr id="4099" name="Picture 3" descr="C:\Users\Гулия\Desktop\нужные фото\IMG_201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16832"/>
            <a:ext cx="4038600" cy="4392488"/>
          </a:xfrm>
          <a:prstGeom prst="rect">
            <a:avLst/>
          </a:prstGeom>
          <a:noFill/>
        </p:spPr>
      </p:pic>
      <p:pic>
        <p:nvPicPr>
          <p:cNvPr id="4100" name="Picture 4" descr="C:\Users\Гулия\Desktop\нужные фото\IMG_185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16832"/>
            <a:ext cx="4038600" cy="4392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Работа с фондами музея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направлена </a:t>
            </a:r>
            <a:r>
              <a:rPr lang="ru-RU" sz="2800" dirty="0" smtClean="0"/>
              <a:t>на изучение исторических </a:t>
            </a:r>
            <a:r>
              <a:rPr lang="ru-RU" sz="2800" dirty="0" smtClean="0"/>
              <a:t>материалов;</a:t>
            </a:r>
            <a:endParaRPr lang="ru-RU" sz="2800" dirty="0" smtClean="0"/>
          </a:p>
          <a:p>
            <a:r>
              <a:rPr lang="ru-RU" sz="2800" dirty="0" smtClean="0"/>
              <a:t>Изучение воспоминаний ветеранов, рассказывающих о событиях военных </a:t>
            </a:r>
            <a:r>
              <a:rPr lang="ru-RU" sz="2800" dirty="0" smtClean="0"/>
              <a:t>лет;</a:t>
            </a:r>
            <a:endParaRPr lang="ru-RU" sz="2800" dirty="0" smtClean="0"/>
          </a:p>
          <a:p>
            <a:r>
              <a:rPr lang="ru-RU" sz="2800" dirty="0" smtClean="0"/>
              <a:t>Работу по обновлению экспозиций </a:t>
            </a:r>
            <a:r>
              <a:rPr lang="ru-RU" sz="2800" dirty="0" smtClean="0"/>
              <a:t>музея;</a:t>
            </a:r>
            <a:endParaRPr lang="ru-RU" sz="2800" dirty="0" smtClean="0"/>
          </a:p>
          <a:p>
            <a:r>
              <a:rPr lang="ru-RU" sz="2800" dirty="0" smtClean="0"/>
              <a:t>Изучение </a:t>
            </a:r>
            <a:r>
              <a:rPr lang="ru-RU" sz="2800" dirty="0" smtClean="0"/>
              <a:t>ценных экспонатов;</a:t>
            </a:r>
            <a:endParaRPr lang="ru-RU" sz="2800" dirty="0" smtClean="0"/>
          </a:p>
          <a:p>
            <a:r>
              <a:rPr lang="ru-RU" sz="2800" dirty="0" smtClean="0"/>
              <a:t>Разработку новых текстов </a:t>
            </a:r>
            <a:r>
              <a:rPr lang="ru-RU" sz="2800" dirty="0" smtClean="0"/>
              <a:t>экскурсий.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3312368" cy="2282945"/>
          </a:xfrm>
        </p:spPr>
        <p:txBody>
          <a:bodyPr>
            <a:noAutofit/>
          </a:bodyPr>
          <a:lstStyle/>
          <a:p>
            <a:r>
              <a:rPr lang="ru-RU" sz="2400" dirty="0" smtClean="0"/>
              <a:t>МБОУ </a:t>
            </a:r>
            <a:r>
              <a:rPr lang="ru-RU" sz="2400" dirty="0" err="1" smtClean="0"/>
              <a:t>Терсинская</a:t>
            </a:r>
            <a:r>
              <a:rPr lang="ru-RU" sz="2400" dirty="0" smtClean="0"/>
              <a:t> средняя общеобразовательная школа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51520" y="2828785"/>
            <a:ext cx="2567880" cy="2179320"/>
          </a:xfrm>
        </p:spPr>
        <p:txBody>
          <a:bodyPr>
            <a:noAutofit/>
          </a:bodyPr>
          <a:lstStyle/>
          <a:p>
            <a:r>
              <a:rPr lang="ru-RU" sz="2800" dirty="0" err="1" smtClean="0"/>
              <a:t>Агрызский</a:t>
            </a:r>
            <a:r>
              <a:rPr lang="ru-RU" sz="2800" dirty="0" smtClean="0"/>
              <a:t> район, </a:t>
            </a:r>
            <a:br>
              <a:rPr lang="ru-RU" sz="2800" dirty="0" smtClean="0"/>
            </a:br>
            <a:r>
              <a:rPr lang="ru-RU" sz="2800" dirty="0" smtClean="0"/>
              <a:t>село </a:t>
            </a:r>
            <a:r>
              <a:rPr lang="ru-RU" sz="2800" dirty="0" err="1" smtClean="0"/>
              <a:t>Терси</a:t>
            </a:r>
            <a:r>
              <a:rPr lang="ru-RU" sz="2800" dirty="0" smtClean="0"/>
              <a:t>, улица Восточная, дом 19.</a:t>
            </a:r>
            <a:endParaRPr lang="ru-RU" sz="2800" dirty="0"/>
          </a:p>
        </p:txBody>
      </p:sp>
      <p:pic>
        <p:nvPicPr>
          <p:cNvPr id="5" name="Рисунок 4" descr="C:\Documents and Settings\Секретарь\Мои документы\Фото школы\Фото школы\Изображение 1226.jpg"/>
          <p:cNvPicPr>
            <a:picLocks noGrp="1"/>
          </p:cNvPicPr>
          <p:nvPr>
            <p:ph type="pic" idx="1"/>
          </p:nvPr>
        </p:nvPicPr>
        <p:blipFill>
          <a:blip r:embed="rId2" cstate="print">
            <a:lum bright="-10000"/>
          </a:blip>
          <a:srcRect l="22676" r="22676"/>
          <a:stretch>
            <a:fillRect/>
          </a:stretch>
        </p:blipFill>
        <p:spPr bwMode="auto">
          <a:xfrm>
            <a:off x="3563888" y="1346200"/>
            <a:ext cx="4994325" cy="393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с фондами музея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Фонды музея пополняются путем переписки и личных контактов с интересными людьми </a:t>
            </a:r>
            <a:r>
              <a:rPr lang="ru-RU" dirty="0" smtClean="0"/>
              <a:t>села </a:t>
            </a:r>
            <a:r>
              <a:rPr lang="ru-RU" dirty="0" smtClean="0"/>
              <a:t>и района.</a:t>
            </a:r>
          </a:p>
          <a:p>
            <a:r>
              <a:rPr lang="ru-RU" dirty="0" smtClean="0"/>
              <a:t>Оказывается содействие учителям в использовании музейных материалов в учебном процессе. </a:t>
            </a:r>
          </a:p>
          <a:p>
            <a:r>
              <a:rPr lang="ru-RU" dirty="0" smtClean="0"/>
              <a:t>Проводится сбор необходимых материалов на основании предварительного изучения литературы и других источников.</a:t>
            </a:r>
          </a:p>
          <a:p>
            <a:endParaRPr lang="ru-RU" dirty="0"/>
          </a:p>
        </p:txBody>
      </p:sp>
      <p:pic>
        <p:nvPicPr>
          <p:cNvPr id="6146" name="Picture 2" descr="C:\Users\Гулия\Desktop\музееееййй\DSCF292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4038600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 зал – Зал истории школы и села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1412776"/>
            <a:ext cx="4824536" cy="4942149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2800" dirty="0" smtClean="0"/>
              <a:t>В 1815 году в селе </a:t>
            </a:r>
            <a:r>
              <a:rPr lang="ru-RU" sz="2800" dirty="0" err="1" smtClean="0"/>
              <a:t>Терси</a:t>
            </a:r>
            <a:r>
              <a:rPr lang="ru-RU" sz="2800" dirty="0" smtClean="0"/>
              <a:t> было открыто медресе. Согласно установившемуся на рубеже 18-19 веков порядку получения образования у татар, обучение осуществлял местный мулла. Известны имена: </a:t>
            </a:r>
            <a:r>
              <a:rPr lang="ru-RU" sz="2800" dirty="0" err="1" smtClean="0"/>
              <a:t>Гата</a:t>
            </a:r>
            <a:r>
              <a:rPr lang="ru-RU" sz="2800" dirty="0" smtClean="0"/>
              <a:t> мулла, </a:t>
            </a:r>
            <a:r>
              <a:rPr lang="ru-RU" sz="2800" dirty="0" err="1" smtClean="0"/>
              <a:t>Гариф</a:t>
            </a:r>
            <a:r>
              <a:rPr lang="ru-RU" sz="2800" dirty="0" smtClean="0"/>
              <a:t> мулла. Сначала </a:t>
            </a:r>
            <a:r>
              <a:rPr lang="ru-RU" sz="2800" dirty="0" err="1" smtClean="0"/>
              <a:t>шакирды</a:t>
            </a:r>
            <a:r>
              <a:rPr lang="ru-RU" sz="2800" dirty="0" smtClean="0"/>
              <a:t> занимались азбукой на основе арабской графики и овладевали чтением, а иногда и письмом, а также элементарными религиозными навыками.    Имеются сведения, что в середине 19 века отец братьев </a:t>
            </a:r>
            <a:r>
              <a:rPr lang="ru-RU" sz="2800" dirty="0" err="1" smtClean="0"/>
              <a:t>Буби</a:t>
            </a:r>
            <a:r>
              <a:rPr lang="ru-RU" sz="2800" dirty="0" smtClean="0"/>
              <a:t> </a:t>
            </a:r>
            <a:r>
              <a:rPr lang="ru-RU" sz="2800" dirty="0" err="1" smtClean="0"/>
              <a:t>Габдуллагалям</a:t>
            </a:r>
            <a:r>
              <a:rPr lang="ru-RU" sz="2800" dirty="0" smtClean="0"/>
              <a:t> </a:t>
            </a:r>
            <a:r>
              <a:rPr lang="ru-RU" sz="2800" dirty="0" err="1" smtClean="0"/>
              <a:t>Нигматуллин</a:t>
            </a:r>
            <a:r>
              <a:rPr lang="ru-RU" sz="2800" dirty="0" smtClean="0"/>
              <a:t> некоторое время учился в медресе муллы </a:t>
            </a:r>
            <a:r>
              <a:rPr lang="ru-RU" sz="2800" dirty="0" err="1" smtClean="0"/>
              <a:t>Якуба</a:t>
            </a:r>
            <a:r>
              <a:rPr lang="ru-RU" sz="2800" dirty="0" smtClean="0"/>
              <a:t>, сына   </a:t>
            </a:r>
            <a:r>
              <a:rPr lang="ru-RU" sz="2800" dirty="0" err="1" smtClean="0"/>
              <a:t>Нигматуллы</a:t>
            </a:r>
            <a:r>
              <a:rPr lang="ru-RU" sz="2800" dirty="0" smtClean="0"/>
              <a:t> Мансурова в деревне Тирса </a:t>
            </a:r>
            <a:r>
              <a:rPr lang="ru-RU" sz="2800" dirty="0" err="1" smtClean="0"/>
              <a:t>Елабужского</a:t>
            </a:r>
            <a:r>
              <a:rPr lang="ru-RU" sz="2800" dirty="0" smtClean="0"/>
              <a:t> уезда. Кроме медресе в селе с 1882 года действовало двухклассное начальное русско-татарское </a:t>
            </a:r>
            <a:r>
              <a:rPr lang="ru-RU" sz="2800" dirty="0" err="1" smtClean="0"/>
              <a:t>училищесодержавшееся</a:t>
            </a:r>
            <a:r>
              <a:rPr lang="ru-RU" sz="2800" dirty="0" smtClean="0"/>
              <a:t> за счет земства. Девочек учили не в медресе, а в доме </a:t>
            </a:r>
            <a:r>
              <a:rPr lang="ru-RU" sz="2800" dirty="0" err="1" smtClean="0"/>
              <a:t>абыстая</a:t>
            </a:r>
            <a:r>
              <a:rPr lang="ru-RU" sz="2800" dirty="0" smtClean="0"/>
              <a:t> (жены муллы). За  оплату  учебы они приносили 1-2 штуки бревно и  Прошедшие курс обучения в большинстве могли читать только определенные книги религиозного характера. Писать девочек не учили.    До революции  в селе было 2 ученых человека. В 1905 году учил коммунист </a:t>
            </a:r>
            <a:r>
              <a:rPr lang="ru-RU" sz="2800" dirty="0" err="1" smtClean="0"/>
              <a:t>Харис</a:t>
            </a:r>
            <a:r>
              <a:rPr lang="ru-RU" sz="2800" dirty="0" smtClean="0"/>
              <a:t> </a:t>
            </a:r>
            <a:r>
              <a:rPr lang="ru-RU" sz="2800" dirty="0" err="1" smtClean="0"/>
              <a:t>Шаймарданов</a:t>
            </a:r>
            <a:r>
              <a:rPr lang="ru-RU" sz="2800" dirty="0" smtClean="0"/>
              <a:t>. У себя в доме он организовал для сельчан библиотеку. </a:t>
            </a:r>
          </a:p>
          <a:p>
            <a:pPr>
              <a:buNone/>
            </a:pPr>
            <a:r>
              <a:rPr lang="ru-RU" sz="2800" dirty="0" smtClean="0"/>
              <a:t>   С 1 сентября 1919 года в селе была открыта начальная школа с четырехлетним обучением. Это была первая советская школа на территории </a:t>
            </a:r>
            <a:r>
              <a:rPr lang="ru-RU" sz="2800" dirty="0" err="1" smtClean="0"/>
              <a:t>Елабужского</a:t>
            </a:r>
            <a:r>
              <a:rPr lang="ru-RU" sz="2800" dirty="0" smtClean="0"/>
              <a:t> уезда. Первым директором начальной школы был </a:t>
            </a:r>
            <a:r>
              <a:rPr lang="ru-RU" sz="2800" dirty="0" err="1" smtClean="0"/>
              <a:t>Адылов</a:t>
            </a:r>
            <a:r>
              <a:rPr lang="ru-RU" sz="2800" dirty="0" smtClean="0"/>
              <a:t> </a:t>
            </a:r>
            <a:r>
              <a:rPr lang="ru-RU" sz="2800" dirty="0" err="1" smtClean="0"/>
              <a:t>Гыйният</a:t>
            </a:r>
            <a:r>
              <a:rPr lang="ru-RU" sz="2800" dirty="0" smtClean="0"/>
              <a:t> </a:t>
            </a:r>
            <a:r>
              <a:rPr lang="ru-RU" sz="2800" dirty="0" err="1" smtClean="0"/>
              <a:t>Каримович</a:t>
            </a:r>
            <a:r>
              <a:rPr lang="ru-RU" sz="2800" dirty="0" smtClean="0"/>
              <a:t> (1885-1947). Первая учительница </a:t>
            </a:r>
            <a:r>
              <a:rPr lang="ru-RU" sz="2800" dirty="0" err="1" smtClean="0"/>
              <a:t>Камалиева</a:t>
            </a:r>
            <a:r>
              <a:rPr lang="ru-RU" sz="2800" dirty="0" smtClean="0"/>
              <a:t> </a:t>
            </a:r>
            <a:r>
              <a:rPr lang="ru-RU" sz="2800" dirty="0" err="1" smtClean="0"/>
              <a:t>Мадина</a:t>
            </a:r>
            <a:r>
              <a:rPr lang="ru-RU" sz="2800" dirty="0" smtClean="0"/>
              <a:t> </a:t>
            </a:r>
            <a:r>
              <a:rPr lang="ru-RU" sz="2800" dirty="0" err="1" smtClean="0"/>
              <a:t>Мифтаховна</a:t>
            </a:r>
            <a:r>
              <a:rPr lang="ru-RU" sz="2800" dirty="0" smtClean="0"/>
              <a:t> проработала 35 лет.</a:t>
            </a:r>
          </a:p>
          <a:p>
            <a:endParaRPr lang="ru-RU" dirty="0"/>
          </a:p>
        </p:txBody>
      </p:sp>
      <p:pic>
        <p:nvPicPr>
          <p:cNvPr id="5" name="Содержимое 4" descr="Изображение 203"/>
          <p:cNvPicPr>
            <a:picLocks noGrp="1"/>
          </p:cNvPicPr>
          <p:nvPr>
            <p:ph sz="half" idx="2"/>
          </p:nvPr>
        </p:nvPicPr>
        <p:blipFill>
          <a:blip r:embed="rId2" cstate="print">
            <a:lum bright="-10000"/>
          </a:blip>
          <a:srcRect l="10403" r="13164"/>
          <a:stretch>
            <a:fillRect/>
          </a:stretch>
        </p:blipFill>
        <p:spPr bwMode="auto">
          <a:xfrm>
            <a:off x="5435600" y="1556792"/>
            <a:ext cx="3251200" cy="2016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Секретарь\Мои документы\Фото школы\Фото школы\Изображение 1226.jpg"/>
          <p:cNvPicPr/>
          <p:nvPr/>
        </p:nvPicPr>
        <p:blipFill>
          <a:blip r:embed="rId3" cstate="print">
            <a:lum bright="-10000"/>
          </a:blip>
          <a:srcRect l="12853" r="11668" b="13769"/>
          <a:stretch>
            <a:fillRect/>
          </a:stretch>
        </p:blipFill>
        <p:spPr bwMode="auto">
          <a:xfrm>
            <a:off x="5436096" y="3643314"/>
            <a:ext cx="3240360" cy="2373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206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 smtClean="0"/>
              <a:t>Знаменитые люди села.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tt-RU" b="1" dirty="0" smtClean="0"/>
          </a:p>
          <a:p>
            <a:endParaRPr lang="tt-RU" sz="1700" b="1" dirty="0" smtClean="0"/>
          </a:p>
          <a:p>
            <a:r>
              <a:rPr lang="tt-RU" sz="1700" b="1" dirty="0" smtClean="0"/>
              <a:t>Зарипова </a:t>
            </a:r>
            <a:r>
              <a:rPr lang="tt-RU" sz="1700" b="1" dirty="0" smtClean="0"/>
              <a:t>(Нуриева) Рамзия Сабировна </a:t>
            </a:r>
            <a:r>
              <a:rPr lang="tt-RU" sz="1700" dirty="0" smtClean="0"/>
              <a:t>родилась и выросла в нашем селе. В    1982 году закончила  Казанский   Государственный  университет,  факультет   журналистики. СВою жизнь и творчество посвятила родному краю. Корреспондент,  с  2000  года   работает главным редактором газеты “Әгерҗе хәбәрләре” . Широко  эрудированная, человечная личность.Много сил прилагает развитию Агрызского района.</a:t>
            </a:r>
            <a:endParaRPr lang="ru-RU" sz="1700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16824" r="30930"/>
          <a:stretch>
            <a:fillRect/>
          </a:stretch>
        </p:blipFill>
        <p:spPr bwMode="auto">
          <a:xfrm>
            <a:off x="323528" y="1052736"/>
            <a:ext cx="172819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C:\Users\Фирая\Desktop\ч\Image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1052736"/>
            <a:ext cx="165618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860032" y="2708920"/>
            <a:ext cx="396044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t-RU" b="1" dirty="0" smtClean="0"/>
              <a:t>Чыңгыз Мулламухамматович  Мусин</a:t>
            </a:r>
            <a:r>
              <a:rPr lang="tt-RU" dirty="0" smtClean="0"/>
              <a:t> родился  в 1934 году  в селе Терси.   оешмаларында Работал шофером, автомехаником, начальником автоколонны  на преддприятиях МТС, “Сельхозтехника” . С 1997 года член Союза писателей Республики  Татарстан . В последние годя является специальным корреспондентом районной газеты   “Әгерҗе   хәбәрләре”, в газете    “Яңарыш”, издаваемой в Ижевске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2</a:t>
            </a:r>
            <a:r>
              <a:rPr lang="ru-RU" dirty="0" smtClean="0"/>
              <a:t> зал – Зал татарского быта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Интерьер татарской  избы -этнографическая, показывающая культуру и быт народов нашего села. Членами кружка воссоздан интерьер татарской  избы , копии костюмов татарского народа. Здесь находятся предметы быта: керамические кувшины, утюги, деревянная посуда, гребни для чески шерсти и многое другое. Каждый экспонат имеет свою историю. И наши экскурсоводы с любовью рассказывают о них.</a:t>
            </a:r>
          </a:p>
          <a:p>
            <a:endParaRPr lang="ru-RU" dirty="0"/>
          </a:p>
        </p:txBody>
      </p:sp>
      <p:pic>
        <p:nvPicPr>
          <p:cNvPr id="7170" name="Picture 2" descr="C:\Users\Гулия\Desktop\музееееййй\DSCF293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792" y="1920875"/>
            <a:ext cx="3887688" cy="4433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52128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3 зал – Зал трудовой и боевой славы</a:t>
            </a:r>
            <a:endParaRPr lang="ru-RU" sz="4000" dirty="0"/>
          </a:p>
        </p:txBody>
      </p:sp>
      <p:pic>
        <p:nvPicPr>
          <p:cNvPr id="4" name="Picture 4" descr="C:\Documents and Settings\Секретарь\Рабочий стол\Изображение 27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2708920"/>
            <a:ext cx="3960439" cy="352839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1556792"/>
            <a:ext cx="43204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ru-RU" sz="2400" b="1" i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Поклонимся великим тем годам, тем славным командирам и бойцам,</a:t>
            </a:r>
          </a:p>
          <a:p>
            <a:pPr algn="ctr">
              <a:buFont typeface="Wingdings" pitchFamily="2" charset="2"/>
              <a:buNone/>
            </a:pPr>
            <a:r>
              <a:rPr lang="ru-RU" sz="2400" b="1" i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 маршалам страны, и рядовым, поклонимся и мертвым, и живым - </a:t>
            </a:r>
          </a:p>
          <a:p>
            <a:pPr algn="ctr">
              <a:buFont typeface="Wingdings" pitchFamily="2" charset="2"/>
              <a:buNone/>
            </a:pPr>
            <a:r>
              <a:rPr lang="ru-RU" sz="2400" b="1" i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Всем тем, которых забывать нельзя, поклонимся, поклонимся друзья!!!</a:t>
            </a:r>
            <a:endParaRPr lang="ru-RU" sz="2400" b="1" i="1" dirty="0" smtClean="0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Школьный музей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2800" dirty="0" smtClean="0"/>
              <a:t>    ШКОЛЬНАЯ </a:t>
            </a:r>
            <a:r>
              <a:rPr lang="ru-RU" sz="2800" dirty="0" smtClean="0"/>
              <a:t>ЖИЗНЬ – ЭТО ЦЕЛЫЙ МИР, В КОТОРЫЙ ЧЕЛОВЕК ПРОЖИВАЕТ ЛУЧШЕЕ ВРЕМЯ ЖИЗНИ, ВРЕМЯ РЕАЛИЗАЦИИ СВОИХ СПОСОБНОСТЕЙ. ОН ПОЕТ, РИСУЕТ , ЗАНИМАЕТСЯ ИССЛЕДОВАТЕЛЬСКОЙ РАБОТОЙ. ШКОЛЬНЫЙ МУЗЕЙ ПОМОГАЕТ И ОТКРЫВАЕТ ДЛЯ НЕГО ОКРУЖАЮЩИЙ МИР, МИР КОТОРЫЙ УЧИТ ЕГО БЫТЬ ГРАЖДАНИНОМ.</a:t>
            </a:r>
          </a:p>
          <a:p>
            <a:endParaRPr lang="ru-RU" dirty="0"/>
          </a:p>
        </p:txBody>
      </p:sp>
      <p:pic>
        <p:nvPicPr>
          <p:cNvPr id="8195" name="Picture 3" descr="C:\Users\Гулия\Desktop\музееееййй\DSCF293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988840"/>
            <a:ext cx="4038600" cy="41764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72784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36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36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36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36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36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36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Главным направлением </a:t>
            </a:r>
            <a:br>
              <a:rPr lang="ru-RU" sz="36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36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музея является историческое краеведение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>
              <a:buNone/>
            </a:pPr>
            <a:r>
              <a:rPr lang="ru-RU" sz="2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1. Этнография,  быт и традиции татарского народа.       </a:t>
            </a:r>
          </a:p>
          <a:p>
            <a:pPr>
              <a:buNone/>
            </a:pPr>
            <a:r>
              <a:rPr lang="ru-RU" sz="2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2. История школы.       </a:t>
            </a:r>
          </a:p>
          <a:p>
            <a:pPr>
              <a:buNone/>
            </a:pPr>
            <a:r>
              <a:rPr lang="ru-RU" sz="2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3. История села и его знаменитые люди.             </a:t>
            </a:r>
          </a:p>
          <a:p>
            <a:pPr>
              <a:buNone/>
            </a:pPr>
            <a:r>
              <a:rPr lang="ru-RU" sz="28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4. Никто не забыт, ничто не забыто.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/>
              <a:t>Фонд музея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1 зал - Истории школы и села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/>
              <a:t>2 зал – Татарского быта</a:t>
            </a:r>
            <a:endParaRPr lang="ru-RU" dirty="0"/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5025" y="2348881"/>
            <a:ext cx="4041775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C:\Documents and Settings\Секретарь\Рабочий стол\DSCF291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780928"/>
            <a:ext cx="4040188" cy="36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Фонд музея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3 зал –  Славы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Picture 3" descr="C:\Documents and Settings\Секретарь\Рабочий стол\Изображение 27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184824"/>
            <a:ext cx="4038600" cy="3905989"/>
          </a:xfrm>
          <a:prstGeom prst="rect">
            <a:avLst/>
          </a:prstGeom>
          <a:noFill/>
        </p:spPr>
      </p:pic>
      <p:pic>
        <p:nvPicPr>
          <p:cNvPr id="6" name="Picture 2" descr="C:\Documents and Settings\Секретарь\Рабочий стол\Изображение 2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708920"/>
            <a:ext cx="3926810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Активисты музея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Экскурсоводы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Лекторы</a:t>
            </a:r>
            <a:endParaRPr lang="ru-RU" dirty="0"/>
          </a:p>
        </p:txBody>
      </p:sp>
      <p:pic>
        <p:nvPicPr>
          <p:cNvPr id="7" name="Picture 4" descr="C:\Documents and Settings\Секретарь\Рабочий стол\Изображение 27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1344" y="2636912"/>
            <a:ext cx="3771900" cy="3363044"/>
          </a:xfrm>
          <a:prstGeom prst="rect">
            <a:avLst/>
          </a:prstGeom>
          <a:noFill/>
        </p:spPr>
      </p:pic>
      <p:pic>
        <p:nvPicPr>
          <p:cNvPr id="8" name="Picture 1" descr="C:\Documents and Settings\Секретарь\Рабочий стол\DSCF016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4036" y="2636911"/>
            <a:ext cx="3823753" cy="33123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605232"/>
          </a:xfrm>
        </p:spPr>
        <p:txBody>
          <a:bodyPr>
            <a:normAutofit fontScale="90000"/>
          </a:bodyPr>
          <a:lstStyle/>
          <a:p>
            <a:pPr marL="320040" indent="-320040" algn="ctr">
              <a:defRPr/>
            </a:pPr>
            <a:r>
              <a:rPr lang="ru-RU" dirty="0" smtClean="0"/>
              <a:t>Работа музея</a:t>
            </a:r>
            <a:br>
              <a:rPr lang="ru-RU" dirty="0" smtClean="0"/>
            </a:br>
            <a:r>
              <a:rPr lang="ru-RU" sz="3100" dirty="0" smtClean="0"/>
              <a:t>Свою работу школьный музей осуществляет в тесной связи с решением воспитательных и образовательных задач, в органическом единстве со всей внеурочной воспитательной работой, проводимой школой.</a:t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Наш музей – это история жизни школы. Тесно связанная с жизнью Родины. Красной строкой проходит актуализированное понятие «Моя Родина»  через понятие «Моя школа как малая Родина».</a:t>
            </a:r>
            <a:br>
              <a:rPr lang="ru-RU" sz="3100" dirty="0" smtClean="0"/>
            </a:br>
            <a:endParaRPr lang="ru-RU" sz="3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821256"/>
          </a:xfrm>
        </p:spPr>
        <p:txBody>
          <a:bodyPr>
            <a:normAutofit/>
          </a:bodyPr>
          <a:lstStyle/>
          <a:p>
            <a:pPr marL="320040" indent="-320040">
              <a:defRPr/>
            </a:pP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620688"/>
            <a:ext cx="856895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§"/>
            </a:pPr>
            <a:r>
              <a:rPr lang="ru-RU" sz="2400" dirty="0" smtClean="0"/>
              <a:t>ЗАДАЧИ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Приобщать обучающихся школы к историческому и духовному прошлому семьи, школы, родного края, Отечества.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Повышать уровень знаний обучающихся по истории, обществознанию, литературе, краеведению, истокам и культуре.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Создавать условия для активизации научно-исследовательской работы обучающихся.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Увековечивать память защитников Отечества, укреплять связи поколений, воспитывать обучающихся на примерах героического прошлого России.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Принципы работы: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20040" indent="-320040">
              <a:buNone/>
              <a:defRPr/>
            </a:pPr>
            <a:endParaRPr lang="ru-RU" dirty="0" smtClean="0"/>
          </a:p>
          <a:p>
            <a:pPr marL="320040" indent="-320040">
              <a:buFont typeface="Wingdings"/>
              <a:buChar char=""/>
              <a:defRPr/>
            </a:pPr>
            <a:r>
              <a:rPr lang="ru-RU" dirty="0" smtClean="0"/>
              <a:t>Принцип личностного ориентированного подхода, позволяющего поддерживать процессы </a:t>
            </a:r>
            <a:r>
              <a:rPr lang="ru-RU" dirty="0" err="1" smtClean="0"/>
              <a:t>самопроявления</a:t>
            </a:r>
            <a:r>
              <a:rPr lang="ru-RU" dirty="0" smtClean="0"/>
              <a:t>, саморазвития, самореализации личности школьников.</a:t>
            </a:r>
          </a:p>
          <a:p>
            <a:pPr marL="320040" indent="-320040">
              <a:buFont typeface="Wingdings"/>
              <a:buChar char=""/>
              <a:defRPr/>
            </a:pPr>
            <a:r>
              <a:rPr lang="ru-RU" dirty="0" smtClean="0"/>
              <a:t>Принцип педагогической поддержки, который предполагает деятельность педагогов по оказанию превентивной и оперативной помощи детям в решении их индивидуальных проблем.</a:t>
            </a:r>
          </a:p>
          <a:p>
            <a:pPr marL="320040" indent="-320040">
              <a:buFont typeface="Wingdings"/>
              <a:buChar char=""/>
              <a:defRPr/>
            </a:pPr>
            <a:r>
              <a:rPr lang="ru-RU" dirty="0" smtClean="0"/>
              <a:t>Принцип самовыражения участников образовательного процесса.</a:t>
            </a:r>
          </a:p>
          <a:p>
            <a:pPr marL="320040" indent="-320040">
              <a:buFont typeface="Wingdings"/>
              <a:buChar char=""/>
              <a:defRPr/>
            </a:pPr>
            <a:r>
              <a:rPr lang="ru-RU" dirty="0" smtClean="0"/>
              <a:t>Принцип научности, который позволяет достичь высокого уровня достоверности информации.</a:t>
            </a:r>
          </a:p>
          <a:p>
            <a:pPr marL="320040" indent="-320040">
              <a:buFont typeface="Wingdings"/>
              <a:buChar char=""/>
              <a:defRPr/>
            </a:pPr>
            <a:r>
              <a:rPr lang="ru-RU" dirty="0" smtClean="0"/>
              <a:t>Принцип системности.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387</TotalTime>
  <Words>1006</Words>
  <Application>Microsoft Office PowerPoint</Application>
  <PresentationFormat>Экран (4:3)</PresentationFormat>
  <Paragraphs>95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Поток</vt:lpstr>
      <vt:lpstr>              Школьный краеведческий музей </vt:lpstr>
      <vt:lpstr>МБОУ Терсинская средняя общеобразовательная школа</vt:lpstr>
      <vt:lpstr>   Главным направлением  музея является историческое краеведение</vt:lpstr>
      <vt:lpstr>Фонд музея</vt:lpstr>
      <vt:lpstr>Фонд музея</vt:lpstr>
      <vt:lpstr>Активисты музея</vt:lpstr>
      <vt:lpstr>Работа музея Свою работу школьный музей осуществляет в тесной связи с решением воспитательных и образовательных задач, в органическом единстве со всей внеурочной воспитательной работой, проводимой школой.  Наш музей – это история жизни школы. Тесно связанная с жизнью Родины. Красной строкой проходит актуализированное понятие «Моя Родина»  через понятие «Моя школа как малая Родина». </vt:lpstr>
      <vt:lpstr>   </vt:lpstr>
      <vt:lpstr>Принципы работы:</vt:lpstr>
      <vt:lpstr>Направления работы:</vt:lpstr>
      <vt:lpstr>Экскурсионная работа</vt:lpstr>
      <vt:lpstr>Организационно – массовая работа</vt:lpstr>
      <vt:lpstr>Слайд 13</vt:lpstr>
      <vt:lpstr>Школьные праздники</vt:lpstr>
      <vt:lpstr>Научно-исследовательская работа</vt:lpstr>
      <vt:lpstr>Слайд 16</vt:lpstr>
      <vt:lpstr>Методическая работа</vt:lpstr>
      <vt:lpstr>Методическая работа</vt:lpstr>
      <vt:lpstr>Работа с фондами музея</vt:lpstr>
      <vt:lpstr>Работа с фондами музея</vt:lpstr>
      <vt:lpstr>1 зал – Зал истории школы и села</vt:lpstr>
      <vt:lpstr>Знаменитые люди села.</vt:lpstr>
      <vt:lpstr>2 зал – Зал татарского быта</vt:lpstr>
      <vt:lpstr>3 зал – Зал трудовой и боевой славы</vt:lpstr>
      <vt:lpstr>Школьный музей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краеведческий музей </dc:title>
  <dc:creator>Gulia</dc:creator>
  <cp:lastModifiedBy>Гулия</cp:lastModifiedBy>
  <cp:revision>46</cp:revision>
  <dcterms:created xsi:type="dcterms:W3CDTF">2014-01-24T04:38:27Z</dcterms:created>
  <dcterms:modified xsi:type="dcterms:W3CDTF">2014-01-28T09:54:39Z</dcterms:modified>
</cp:coreProperties>
</file>